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sldIdLst>
    <p:sldId id="256" r:id="rId2"/>
    <p:sldId id="257" r:id="rId3"/>
    <p:sldId id="258" r:id="rId4"/>
    <p:sldId id="259" r:id="rId5"/>
    <p:sldId id="261" r:id="rId6"/>
    <p:sldId id="263" r:id="rId7"/>
    <p:sldId id="262" r:id="rId8"/>
    <p:sldId id="264" r:id="rId9"/>
    <p:sldId id="265" r:id="rId10"/>
    <p:sldId id="266" r:id="rId11"/>
    <p:sldId id="260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2" d="100"/>
          <a:sy n="102" d="100"/>
        </p:scale>
        <p:origin x="-760" y="-96"/>
      </p:cViewPr>
      <p:guideLst>
        <p:guide orient="horz" pos="1190"/>
        <p:guide pos="66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 rot="20707748">
            <a:off x="-617539" y="-652551"/>
            <a:ext cx="6664606" cy="3942692"/>
          </a:xfrm>
          <a:custGeom>
            <a:avLst/>
            <a:gdLst/>
            <a:ahLst/>
            <a:cxnLst/>
            <a:rect l="l" t="t" r="r" b="b"/>
            <a:pathLst>
              <a:path w="6664606" h="3942692">
                <a:moveTo>
                  <a:pt x="1046923" y="0"/>
                </a:moveTo>
                <a:lnTo>
                  <a:pt x="6664606" y="1491692"/>
                </a:lnTo>
                <a:lnTo>
                  <a:pt x="6664606" y="3860602"/>
                </a:lnTo>
                <a:cubicBezTo>
                  <a:pt x="6664606" y="3905939"/>
                  <a:pt x="6627853" y="3942692"/>
                  <a:pt x="6582516" y="3942692"/>
                </a:cubicBezTo>
                <a:lnTo>
                  <a:pt x="0" y="3942692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 rot="20707748">
            <a:off x="6168153" y="-441831"/>
            <a:ext cx="3126510" cy="2426476"/>
          </a:xfrm>
          <a:custGeom>
            <a:avLst/>
            <a:gdLst/>
            <a:ahLst/>
            <a:cxnLst/>
            <a:rect l="l" t="t" r="r" b="b"/>
            <a:pathLst>
              <a:path w="3126510" h="2426476">
                <a:moveTo>
                  <a:pt x="0" y="0"/>
                </a:moveTo>
                <a:lnTo>
                  <a:pt x="3126510" y="830198"/>
                </a:lnTo>
                <a:lnTo>
                  <a:pt x="2702642" y="2426476"/>
                </a:lnTo>
                <a:lnTo>
                  <a:pt x="82091" y="2426476"/>
                </a:lnTo>
                <a:cubicBezTo>
                  <a:pt x="36754" y="2426475"/>
                  <a:pt x="1" y="2389722"/>
                  <a:pt x="1" y="2344385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 rot="20707748">
            <a:off x="7144098" y="2001564"/>
            <a:ext cx="2679455" cy="4946037"/>
          </a:xfrm>
          <a:custGeom>
            <a:avLst/>
            <a:gdLst/>
            <a:ahLst/>
            <a:cxnLst/>
            <a:rect l="l" t="t" r="r" b="b"/>
            <a:pathLst>
              <a:path w="2679455" h="4946037">
                <a:moveTo>
                  <a:pt x="2679455" y="0"/>
                </a:moveTo>
                <a:lnTo>
                  <a:pt x="1366108" y="4946037"/>
                </a:lnTo>
                <a:lnTo>
                  <a:pt x="0" y="4583288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 rot="20707748">
            <a:off x="-205621" y="3323292"/>
            <a:ext cx="7378073" cy="4557796"/>
          </a:xfrm>
          <a:custGeom>
            <a:avLst/>
            <a:gdLst/>
            <a:ahLst/>
            <a:cxnLst/>
            <a:rect l="l" t="t" r="r" b="b"/>
            <a:pathLst>
              <a:path w="7378073" h="4557796">
                <a:moveTo>
                  <a:pt x="7327936" y="6451"/>
                </a:moveTo>
                <a:cubicBezTo>
                  <a:pt x="7357400" y="18913"/>
                  <a:pt x="7378073" y="48087"/>
                  <a:pt x="7378073" y="82090"/>
                </a:cubicBezTo>
                <a:lnTo>
                  <a:pt x="7378073" y="4557796"/>
                </a:lnTo>
                <a:lnTo>
                  <a:pt x="0" y="2598658"/>
                </a:lnTo>
                <a:lnTo>
                  <a:pt x="690034" y="0"/>
                </a:lnTo>
                <a:lnTo>
                  <a:pt x="7295983" y="0"/>
                </a:lnTo>
                <a:cubicBezTo>
                  <a:pt x="7307317" y="0"/>
                  <a:pt x="7318115" y="2297"/>
                  <a:pt x="7327936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-900000">
            <a:off x="547834" y="3632676"/>
            <a:ext cx="5985159" cy="1606102"/>
          </a:xfrm>
        </p:spPr>
        <p:txBody>
          <a:bodyPr>
            <a:normAutofit/>
          </a:bodyPr>
          <a:lstStyle>
            <a:lvl1pPr>
              <a:lnSpc>
                <a:spcPts val="6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-900000">
            <a:off x="2201145" y="5027230"/>
            <a:ext cx="4655297" cy="1128495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741465" y="2313285"/>
            <a:ext cx="1524000" cy="365125"/>
          </a:xfrm>
        </p:spPr>
        <p:txBody>
          <a:bodyPr/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fld id="{628EAFA9-7502-42D3-9B79-C38E938C236F}" type="datetimeFigureOut">
              <a:rPr lang="en-US" smtClean="0"/>
              <a:t>9/6/13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6551292" y="1528629"/>
            <a:ext cx="246598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6451719" y="1162062"/>
            <a:ext cx="2133600" cy="421038"/>
          </a:xfrm>
        </p:spPr>
        <p:txBody>
          <a:bodyPr anchor="ctr"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95918" y="-766298"/>
            <a:ext cx="8332816" cy="5894380"/>
          </a:xfrm>
          <a:custGeom>
            <a:avLst/>
            <a:gdLst/>
            <a:ahLst/>
            <a:cxnLst/>
            <a:rect l="l" t="t" r="r" b="b"/>
            <a:pathLst>
              <a:path w="8332816" h="5894380">
                <a:moveTo>
                  <a:pt x="1565164" y="0"/>
                </a:moveTo>
                <a:lnTo>
                  <a:pt x="8332816" y="1797049"/>
                </a:lnTo>
                <a:lnTo>
                  <a:pt x="8332816" y="5812290"/>
                </a:lnTo>
                <a:cubicBezTo>
                  <a:pt x="8332816" y="5857627"/>
                  <a:pt x="8296063" y="5894380"/>
                  <a:pt x="8250726" y="5894380"/>
                </a:cubicBezTo>
                <a:lnTo>
                  <a:pt x="0" y="589438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64746" y="5089618"/>
            <a:ext cx="8528044" cy="2911464"/>
          </a:xfrm>
          <a:custGeom>
            <a:avLst/>
            <a:gdLst/>
            <a:ahLst/>
            <a:cxnLst/>
            <a:rect l="l" t="t" r="r" b="b"/>
            <a:pathLst>
              <a:path w="8528044" h="2911464">
                <a:moveTo>
                  <a:pt x="8477907" y="6451"/>
                </a:moveTo>
                <a:cubicBezTo>
                  <a:pt x="8507371" y="18913"/>
                  <a:pt x="8528044" y="48087"/>
                  <a:pt x="8528044" y="82090"/>
                </a:cubicBezTo>
                <a:lnTo>
                  <a:pt x="8528044" y="2911464"/>
                </a:lnTo>
                <a:lnTo>
                  <a:pt x="0" y="646970"/>
                </a:lnTo>
                <a:lnTo>
                  <a:pt x="171794" y="0"/>
                </a:lnTo>
                <a:lnTo>
                  <a:pt x="8445954" y="0"/>
                </a:lnTo>
                <a:cubicBezTo>
                  <a:pt x="8457288" y="0"/>
                  <a:pt x="8468086" y="2297"/>
                  <a:pt x="847790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8533928" y="3839503"/>
            <a:ext cx="1011244" cy="2994350"/>
          </a:xfrm>
          <a:custGeom>
            <a:avLst/>
            <a:gdLst/>
            <a:ahLst/>
            <a:cxnLst/>
            <a:rect l="l" t="t" r="r" b="b"/>
            <a:pathLst>
              <a:path w="1011244" h="2994350">
                <a:moveTo>
                  <a:pt x="1011244" y="0"/>
                </a:moveTo>
                <a:lnTo>
                  <a:pt x="216140" y="2994350"/>
                </a:lnTo>
                <a:lnTo>
                  <a:pt x="0" y="2936957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588490" y="-321837"/>
            <a:ext cx="1976541" cy="4072806"/>
          </a:xfrm>
          <a:custGeom>
            <a:avLst/>
            <a:gdLst/>
            <a:ahLst/>
            <a:cxnLst/>
            <a:rect l="l" t="t" r="r" b="b"/>
            <a:pathLst>
              <a:path w="1976541" h="4072806">
                <a:moveTo>
                  <a:pt x="0" y="0"/>
                </a:moveTo>
                <a:lnTo>
                  <a:pt x="1976541" y="524841"/>
                </a:lnTo>
                <a:lnTo>
                  <a:pt x="1034432" y="4072806"/>
                </a:lnTo>
                <a:lnTo>
                  <a:pt x="82090" y="4072806"/>
                </a:lnTo>
                <a:cubicBezTo>
                  <a:pt x="36753" y="4072806"/>
                  <a:pt x="0" y="4036053"/>
                  <a:pt x="0" y="399071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900000">
            <a:off x="3183882" y="4760430"/>
            <a:ext cx="5004753" cy="1299542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781854" y="984581"/>
            <a:ext cx="6581279" cy="360475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996405" y="6238502"/>
            <a:ext cx="1524000" cy="365125"/>
          </a:xfrm>
        </p:spPr>
        <p:txBody>
          <a:bodyPr/>
          <a:lstStyle/>
          <a:p>
            <a:fld id="{628EAFA9-7502-42D3-9B79-C38E938C236F}" type="datetimeFigureOut">
              <a:rPr lang="en-US" smtClean="0"/>
              <a:t>9/6/13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5321849" y="609479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8182730" y="3246937"/>
            <a:ext cx="907445" cy="365125"/>
          </a:xfrm>
        </p:spPr>
        <p:txBody>
          <a:bodyPr/>
          <a:lstStyle>
            <a:lvl1pPr algn="l">
              <a:defRPr/>
            </a:lvl1pPr>
          </a:lstStyle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82907" y="-626065"/>
            <a:ext cx="7440156" cy="7347127"/>
          </a:xfrm>
          <a:custGeom>
            <a:avLst/>
            <a:gdLst/>
            <a:ahLst/>
            <a:cxnLst/>
            <a:rect l="l" t="t" r="r" b="b"/>
            <a:pathLst>
              <a:path w="7440156" h="7347127">
                <a:moveTo>
                  <a:pt x="1760047" y="0"/>
                </a:moveTo>
                <a:lnTo>
                  <a:pt x="7440156" y="1508269"/>
                </a:lnTo>
                <a:lnTo>
                  <a:pt x="7440156" y="7265037"/>
                </a:lnTo>
                <a:cubicBezTo>
                  <a:pt x="7440156" y="7310374"/>
                  <a:pt x="7403403" y="7347127"/>
                  <a:pt x="7358066" y="7347127"/>
                </a:cubicBezTo>
                <a:lnTo>
                  <a:pt x="2707078" y="7347127"/>
                </a:lnTo>
                <a:lnTo>
                  <a:pt x="0" y="6628304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3227235" y="6274264"/>
            <a:ext cx="4396677" cy="1167472"/>
          </a:xfrm>
          <a:custGeom>
            <a:avLst/>
            <a:gdLst/>
            <a:ahLst/>
            <a:cxnLst/>
            <a:rect l="l" t="t" r="r" b="b"/>
            <a:pathLst>
              <a:path w="4396677" h="1167472">
                <a:moveTo>
                  <a:pt x="4346539" y="6451"/>
                </a:moveTo>
                <a:cubicBezTo>
                  <a:pt x="4376003" y="18913"/>
                  <a:pt x="4396677" y="48087"/>
                  <a:pt x="4396677" y="82090"/>
                </a:cubicBezTo>
                <a:lnTo>
                  <a:pt x="4396677" y="1167472"/>
                </a:lnTo>
                <a:lnTo>
                  <a:pt x="0" y="0"/>
                </a:lnTo>
                <a:lnTo>
                  <a:pt x="4314586" y="0"/>
                </a:lnTo>
                <a:cubicBezTo>
                  <a:pt x="4325920" y="0"/>
                  <a:pt x="4336718" y="2297"/>
                  <a:pt x="4346539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7659524" y="5459724"/>
            <a:ext cx="1710569" cy="1538689"/>
          </a:xfrm>
          <a:custGeom>
            <a:avLst/>
            <a:gdLst/>
            <a:ahLst/>
            <a:cxnLst/>
            <a:rect l="l" t="t" r="r" b="b"/>
            <a:pathLst>
              <a:path w="1710569" h="1538689">
                <a:moveTo>
                  <a:pt x="1710569" y="1"/>
                </a:moveTo>
                <a:lnTo>
                  <a:pt x="1301993" y="1538689"/>
                </a:lnTo>
                <a:lnTo>
                  <a:pt x="0" y="1192965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6666426" y="-490731"/>
            <a:ext cx="3065776" cy="5811871"/>
          </a:xfrm>
          <a:custGeom>
            <a:avLst/>
            <a:gdLst/>
            <a:ahLst/>
            <a:cxnLst/>
            <a:rect l="l" t="t" r="r" b="b"/>
            <a:pathLst>
              <a:path w="3065776" h="5811871">
                <a:moveTo>
                  <a:pt x="0" y="0"/>
                </a:moveTo>
                <a:lnTo>
                  <a:pt x="3065776" y="814071"/>
                </a:lnTo>
                <a:lnTo>
                  <a:pt x="1738684" y="5811871"/>
                </a:lnTo>
                <a:lnTo>
                  <a:pt x="82090" y="5811871"/>
                </a:lnTo>
                <a:cubicBezTo>
                  <a:pt x="36753" y="5811871"/>
                  <a:pt x="0" y="5775118"/>
                  <a:pt x="0" y="572978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 rot="-900000">
            <a:off x="6793335" y="511413"/>
            <a:ext cx="1435608" cy="4818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967762" y="1075673"/>
            <a:ext cx="5398955" cy="508826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628EAFA9-7502-42D3-9B79-C38E938C236F}" type="datetimeFigureOut">
              <a:rPr lang="en-US" smtClean="0"/>
              <a:t>9/6/13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4997808" y="6188244"/>
            <a:ext cx="2380306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3894" y="2921988"/>
            <a:ext cx="5064953" cy="169563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900000">
            <a:off x="3479028" y="959716"/>
            <a:ext cx="4658735" cy="5077623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1690988" y="608314"/>
            <a:ext cx="1789355" cy="365125"/>
          </a:xfrm>
        </p:spPr>
        <p:txBody>
          <a:bodyPr/>
          <a:lstStyle/>
          <a:p>
            <a:fld id="{628EAFA9-7502-42D3-9B79-C38E938C236F}" type="datetimeFigureOut">
              <a:rPr lang="en-US" smtClean="0"/>
              <a:t>9/6/13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3103620" y="6177546"/>
            <a:ext cx="239223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>
            <a:off x="1265370" y="300797"/>
            <a:ext cx="2287319" cy="365125"/>
          </a:xfrm>
        </p:spPr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900000">
            <a:off x="-57216" y="-1017685"/>
            <a:ext cx="7411427" cy="3438177"/>
          </a:xfrm>
          <a:custGeom>
            <a:avLst/>
            <a:gdLst/>
            <a:ahLst/>
            <a:cxnLst/>
            <a:rect l="l" t="t" r="r" b="b"/>
            <a:pathLst>
              <a:path w="7411427" h="3438177">
                <a:moveTo>
                  <a:pt x="0" y="1985886"/>
                </a:moveTo>
                <a:lnTo>
                  <a:pt x="7411427" y="0"/>
                </a:lnTo>
                <a:lnTo>
                  <a:pt x="7411427" y="3356087"/>
                </a:lnTo>
                <a:cubicBezTo>
                  <a:pt x="7411427" y="3401424"/>
                  <a:pt x="7374674" y="3438177"/>
                  <a:pt x="7329337" y="3438177"/>
                </a:cubicBezTo>
                <a:lnTo>
                  <a:pt x="389140" y="3438177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-776641" y="2417820"/>
            <a:ext cx="6998365" cy="5080081"/>
          </a:xfrm>
          <a:custGeom>
            <a:avLst/>
            <a:gdLst/>
            <a:ahLst/>
            <a:cxnLst/>
            <a:rect l="l" t="t" r="r" b="b"/>
            <a:pathLst>
              <a:path w="6998365" h="5080081">
                <a:moveTo>
                  <a:pt x="0" y="0"/>
                </a:moveTo>
                <a:lnTo>
                  <a:pt x="6916275" y="0"/>
                </a:lnTo>
                <a:cubicBezTo>
                  <a:pt x="6961612" y="0"/>
                  <a:pt x="6998365" y="36753"/>
                  <a:pt x="6998365" y="82090"/>
                </a:cubicBezTo>
                <a:lnTo>
                  <a:pt x="6998365" y="3569608"/>
                </a:lnTo>
                <a:lnTo>
                  <a:pt x="1361203" y="5080081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900000">
            <a:off x="6338067" y="3775812"/>
            <a:ext cx="3102275" cy="3544033"/>
          </a:xfrm>
          <a:custGeom>
            <a:avLst/>
            <a:gdLst/>
            <a:ahLst/>
            <a:cxnLst/>
            <a:rect l="l" t="t" r="r" b="b"/>
            <a:pathLst>
              <a:path w="3102275" h="3544033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375388" y="0"/>
                </a:lnTo>
                <a:lnTo>
                  <a:pt x="3102275" y="2712781"/>
                </a:lnTo>
                <a:lnTo>
                  <a:pt x="0" y="3544033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 rot="900000">
            <a:off x="7327879" y="-104312"/>
            <a:ext cx="2350627" cy="3820866"/>
          </a:xfrm>
          <a:custGeom>
            <a:avLst/>
            <a:gdLst/>
            <a:ahLst/>
            <a:cxnLst/>
            <a:rect l="l" t="t" r="r" b="b"/>
            <a:pathLst>
              <a:path w="2350627" h="3820866">
                <a:moveTo>
                  <a:pt x="1" y="355523"/>
                </a:moveTo>
                <a:lnTo>
                  <a:pt x="1326829" y="0"/>
                </a:lnTo>
                <a:lnTo>
                  <a:pt x="2350627" y="3820866"/>
                </a:lnTo>
                <a:lnTo>
                  <a:pt x="82091" y="3820866"/>
                </a:lnTo>
                <a:cubicBezTo>
                  <a:pt x="36754" y="3820866"/>
                  <a:pt x="1" y="3784113"/>
                  <a:pt x="0" y="373877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900000">
            <a:off x="534986" y="2921829"/>
            <a:ext cx="5690855" cy="1570680"/>
          </a:xfrm>
        </p:spPr>
        <p:txBody>
          <a:bodyPr anchor="b">
            <a:noAutofit/>
          </a:bodyPr>
          <a:lstStyle>
            <a:lvl1pPr algn="r">
              <a:defRPr sz="48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900000">
            <a:off x="537849" y="4494201"/>
            <a:ext cx="5271544" cy="1500187"/>
          </a:xfrm>
        </p:spPr>
        <p:txBody>
          <a:bodyPr anchor="t"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6878368" y="376138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628EAFA9-7502-42D3-9B79-C38E938C236F}" type="datetimeFigureOut">
              <a:rPr lang="en-US" smtClean="0"/>
              <a:t>9/6/13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7056965" y="3170795"/>
            <a:ext cx="19263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 flipH="1">
            <a:off x="7176363" y="2661157"/>
            <a:ext cx="683979" cy="365125"/>
          </a:xfrm>
        </p:spPr>
        <p:txBody>
          <a:bodyPr/>
          <a:lstStyle>
            <a:lvl1pPr algn="l">
              <a:defRPr/>
            </a:lvl1pPr>
          </a:lstStyle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1893" y="2231024"/>
            <a:ext cx="4820301" cy="143615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 rot="-900000">
            <a:off x="1014439" y="1335061"/>
            <a:ext cx="2578608" cy="4839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3701032" y="618005"/>
            <a:ext cx="2580010" cy="4837176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5919" y="5887412"/>
            <a:ext cx="1241980" cy="365125"/>
          </a:xfrm>
        </p:spPr>
        <p:txBody>
          <a:bodyPr/>
          <a:lstStyle>
            <a:lvl1pPr algn="l">
              <a:defRPr/>
            </a:lvl1pPr>
          </a:lstStyle>
          <a:p>
            <a:fld id="{628EAFA9-7502-42D3-9B79-C38E938C236F}" type="datetimeFigureOut">
              <a:rPr lang="en-US" smtClean="0"/>
              <a:t>9/6/13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054658" y="549437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64" y="5643110"/>
            <a:ext cx="1241693" cy="365125"/>
          </a:xfrm>
        </p:spPr>
        <p:txBody>
          <a:bodyPr/>
          <a:lstStyle>
            <a:lvl1pPr algn="l">
              <a:defRPr/>
            </a:lvl1pPr>
          </a:lstStyle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52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-900000">
            <a:off x="854761" y="1406870"/>
            <a:ext cx="2213148" cy="759866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1120518" y="2227895"/>
            <a:ext cx="2578608" cy="3938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rot="-900000">
            <a:off x="3535709" y="687503"/>
            <a:ext cx="2214753" cy="753043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 rot="-900000">
            <a:off x="3808498" y="1495882"/>
            <a:ext cx="2578608" cy="395590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628EAFA9-7502-42D3-9B79-C38E938C236F}" type="datetimeFigureOut">
              <a:rPr lang="en-US" smtClean="0"/>
              <a:t>9/6/13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-900000">
            <a:off x="4050792" y="549554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0936" y="2926080"/>
            <a:ext cx="5065776" cy="16916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900000">
            <a:off x="1691640" y="612648"/>
            <a:ext cx="1792224" cy="365125"/>
          </a:xfrm>
        </p:spPr>
        <p:txBody>
          <a:bodyPr/>
          <a:lstStyle/>
          <a:p>
            <a:fld id="{628EAFA9-7502-42D3-9B79-C38E938C236F}" type="datetimeFigureOut">
              <a:rPr lang="en-US" smtClean="0"/>
              <a:t>9/6/13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900000">
            <a:off x="2493721" y="6101033"/>
            <a:ext cx="30521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 rot="900000">
            <a:off x="1261872" y="301752"/>
            <a:ext cx="2286000" cy="365125"/>
          </a:xfrm>
        </p:spPr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900000">
            <a:off x="-372248" y="-1218153"/>
            <a:ext cx="8577953" cy="6344114"/>
          </a:xfrm>
          <a:custGeom>
            <a:avLst/>
            <a:gdLst/>
            <a:ahLst/>
            <a:cxnLst/>
            <a:rect l="l" t="t" r="r" b="b"/>
            <a:pathLst>
              <a:path w="8577953" h="6344114">
                <a:moveTo>
                  <a:pt x="0" y="2298455"/>
                </a:moveTo>
                <a:lnTo>
                  <a:pt x="8577953" y="0"/>
                </a:lnTo>
                <a:lnTo>
                  <a:pt x="8577953" y="6262024"/>
                </a:lnTo>
                <a:cubicBezTo>
                  <a:pt x="8577953" y="6307361"/>
                  <a:pt x="8541200" y="6344113"/>
                  <a:pt x="8495863" y="6344113"/>
                </a:cubicBezTo>
                <a:lnTo>
                  <a:pt x="1084031" y="634411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0000">
            <a:off x="-449071" y="5207889"/>
            <a:ext cx="7470000" cy="2486713"/>
          </a:xfrm>
          <a:custGeom>
            <a:avLst/>
            <a:gdLst/>
            <a:ahLst/>
            <a:cxnLst/>
            <a:rect l="l" t="t" r="r" b="b"/>
            <a:pathLst>
              <a:path w="7470000" h="2486713">
                <a:moveTo>
                  <a:pt x="0" y="0"/>
                </a:moveTo>
                <a:lnTo>
                  <a:pt x="7387910" y="0"/>
                </a:lnTo>
                <a:cubicBezTo>
                  <a:pt x="7433247" y="0"/>
                  <a:pt x="7470000" y="36753"/>
                  <a:pt x="7470000" y="82090"/>
                </a:cubicBezTo>
                <a:lnTo>
                  <a:pt x="7470000" y="663670"/>
                </a:lnTo>
                <a:lnTo>
                  <a:pt x="666313" y="2486713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0000">
            <a:off x="7192310" y="6483326"/>
            <a:ext cx="1932834" cy="635630"/>
          </a:xfrm>
          <a:custGeom>
            <a:avLst/>
            <a:gdLst/>
            <a:ahLst/>
            <a:cxnLst/>
            <a:rect l="l" t="t" r="r" b="b"/>
            <a:pathLst>
              <a:path w="1932834" h="63563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01288" y="0"/>
                </a:lnTo>
                <a:lnTo>
                  <a:pt x="1932834" y="117729"/>
                </a:lnTo>
                <a:lnTo>
                  <a:pt x="0" y="635630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 rot="900000">
            <a:off x="8127084" y="92392"/>
            <a:ext cx="1878991" cy="6414233"/>
          </a:xfrm>
          <a:custGeom>
            <a:avLst/>
            <a:gdLst/>
            <a:ahLst/>
            <a:cxnLst/>
            <a:rect l="l" t="t" r="r" b="b"/>
            <a:pathLst>
              <a:path w="1878991" h="6414233">
                <a:moveTo>
                  <a:pt x="0" y="42953"/>
                </a:moveTo>
                <a:lnTo>
                  <a:pt x="160303" y="0"/>
                </a:lnTo>
                <a:lnTo>
                  <a:pt x="1878991" y="6414233"/>
                </a:lnTo>
                <a:lnTo>
                  <a:pt x="82090" y="6414233"/>
                </a:lnTo>
                <a:cubicBezTo>
                  <a:pt x="36753" y="6414233"/>
                  <a:pt x="0" y="6377480"/>
                  <a:pt x="0" y="633214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900000">
            <a:off x="7521938" y="5927116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628EAFA9-7502-42D3-9B79-C38E938C236F}" type="datetimeFigureOut">
              <a:rPr lang="en-US" smtClean="0"/>
              <a:t>9/6/13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900000">
            <a:off x="3892286" y="5987296"/>
            <a:ext cx="3124200" cy="295162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 rot="900000">
            <a:off x="7599046" y="5570110"/>
            <a:ext cx="716206" cy="365125"/>
          </a:xfrm>
        </p:spPr>
        <p:txBody>
          <a:bodyPr/>
          <a:lstStyle>
            <a:lvl1pPr algn="l">
              <a:defRPr/>
            </a:lvl1pPr>
          </a:lstStyle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 rot="20707748">
            <a:off x="-897260" y="-624538"/>
            <a:ext cx="7286946" cy="6041338"/>
          </a:xfrm>
          <a:custGeom>
            <a:avLst/>
            <a:gdLst/>
            <a:ahLst/>
            <a:cxnLst/>
            <a:rect l="l" t="t" r="r" b="b"/>
            <a:pathLst>
              <a:path w="7286946" h="6041338">
                <a:moveTo>
                  <a:pt x="1604186" y="0"/>
                </a:moveTo>
                <a:lnTo>
                  <a:pt x="7286946" y="1508972"/>
                </a:lnTo>
                <a:lnTo>
                  <a:pt x="7286946" y="5959247"/>
                </a:lnTo>
                <a:cubicBezTo>
                  <a:pt x="7286946" y="6004584"/>
                  <a:pt x="7250193" y="6041337"/>
                  <a:pt x="7204856" y="6041337"/>
                </a:cubicBezTo>
                <a:lnTo>
                  <a:pt x="0" y="604133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64806" y="5378153"/>
            <a:ext cx="7443151" cy="2476431"/>
          </a:xfrm>
          <a:custGeom>
            <a:avLst/>
            <a:gdLst/>
            <a:ahLst/>
            <a:cxnLst/>
            <a:rect l="l" t="t" r="r" b="b"/>
            <a:pathLst>
              <a:path w="7443151" h="2476431">
                <a:moveTo>
                  <a:pt x="7393013" y="6452"/>
                </a:moveTo>
                <a:cubicBezTo>
                  <a:pt x="7422477" y="18914"/>
                  <a:pt x="7443150" y="48087"/>
                  <a:pt x="7443150" y="82090"/>
                </a:cubicBezTo>
                <a:lnTo>
                  <a:pt x="7443151" y="2476431"/>
                </a:lnTo>
                <a:lnTo>
                  <a:pt x="0" y="500014"/>
                </a:lnTo>
                <a:lnTo>
                  <a:pt x="132771" y="1"/>
                </a:lnTo>
                <a:lnTo>
                  <a:pt x="7361060" y="1"/>
                </a:lnTo>
                <a:cubicBezTo>
                  <a:pt x="7372394" y="0"/>
                  <a:pt x="7383192" y="2298"/>
                  <a:pt x="7393013" y="6452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660994" y="5459931"/>
            <a:ext cx="1709023" cy="1538302"/>
          </a:xfrm>
          <a:custGeom>
            <a:avLst/>
            <a:gdLst/>
            <a:ahLst/>
            <a:cxnLst/>
            <a:rect l="l" t="t" r="r" b="b"/>
            <a:pathLst>
              <a:path w="1709023" h="1538302">
                <a:moveTo>
                  <a:pt x="1709023" y="0"/>
                </a:moveTo>
                <a:lnTo>
                  <a:pt x="1300550" y="1538302"/>
                </a:lnTo>
                <a:lnTo>
                  <a:pt x="0" y="119296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20707748">
            <a:off x="6673110" y="-489836"/>
            <a:ext cx="3059119" cy="5809409"/>
          </a:xfrm>
          <a:custGeom>
            <a:avLst/>
            <a:gdLst/>
            <a:ahLst/>
            <a:cxnLst/>
            <a:rect l="l" t="t" r="r" b="b"/>
            <a:pathLst>
              <a:path w="3059119" h="5809409">
                <a:moveTo>
                  <a:pt x="0" y="0"/>
                </a:moveTo>
                <a:lnTo>
                  <a:pt x="3059119" y="812303"/>
                </a:lnTo>
                <a:lnTo>
                  <a:pt x="1732212" y="5809409"/>
                </a:lnTo>
                <a:lnTo>
                  <a:pt x="82090" y="5809409"/>
                </a:lnTo>
                <a:cubicBezTo>
                  <a:pt x="36753" y="5809409"/>
                  <a:pt x="0" y="5772656"/>
                  <a:pt x="0" y="572731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 anchor="b"/>
          <a:lstStyle>
            <a:lvl1pPr algn="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-900000">
            <a:off x="844848" y="997933"/>
            <a:ext cx="5343100" cy="3888220"/>
          </a:xfrm>
        </p:spPr>
        <p:txBody>
          <a:bodyPr anchor="b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900000">
            <a:off x="3216573" y="5144589"/>
            <a:ext cx="3930375" cy="988131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628EAFA9-7502-42D3-9B79-C38E938C236F}" type="datetimeFigureOut">
              <a:rPr lang="en-US" smtClean="0"/>
              <a:t>9/6/13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263966" y="6099104"/>
            <a:ext cx="3063047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 rot="900000">
            <a:off x="-533701" y="-979752"/>
            <a:ext cx="6672870" cy="6821601"/>
          </a:xfrm>
          <a:custGeom>
            <a:avLst/>
            <a:gdLst/>
            <a:ahLst/>
            <a:cxnLst/>
            <a:rect l="l" t="t" r="r" b="b"/>
            <a:pathLst>
              <a:path w="6672870" h="6821601">
                <a:moveTo>
                  <a:pt x="0" y="1787990"/>
                </a:moveTo>
                <a:lnTo>
                  <a:pt x="6672870" y="0"/>
                </a:lnTo>
                <a:lnTo>
                  <a:pt x="6672870" y="6739511"/>
                </a:lnTo>
                <a:cubicBezTo>
                  <a:pt x="6672870" y="6784848"/>
                  <a:pt x="6636117" y="6821601"/>
                  <a:pt x="6590780" y="6821601"/>
                </a:cubicBezTo>
                <a:lnTo>
                  <a:pt x="1348753" y="6821601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900000">
            <a:off x="-283896" y="5969722"/>
            <a:ext cx="5300494" cy="1495954"/>
          </a:xfrm>
          <a:custGeom>
            <a:avLst/>
            <a:gdLst/>
            <a:ahLst/>
            <a:cxnLst/>
            <a:rect l="l" t="t" r="r" b="b"/>
            <a:pathLst>
              <a:path w="5300494" h="1495954">
                <a:moveTo>
                  <a:pt x="0" y="0"/>
                </a:moveTo>
                <a:lnTo>
                  <a:pt x="5218404" y="0"/>
                </a:lnTo>
                <a:cubicBezTo>
                  <a:pt x="5263741" y="0"/>
                  <a:pt x="5300494" y="36753"/>
                  <a:pt x="5300494" y="82090"/>
                </a:cubicBezTo>
                <a:lnTo>
                  <a:pt x="5300494" y="183095"/>
                </a:lnTo>
                <a:lnTo>
                  <a:pt x="400840" y="149595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 rot="900000">
            <a:off x="6930292" y="-242630"/>
            <a:ext cx="2434235" cy="1383623"/>
          </a:xfrm>
          <a:custGeom>
            <a:avLst/>
            <a:gdLst/>
            <a:ahLst/>
            <a:cxnLst/>
            <a:rect l="l" t="t" r="r" b="b"/>
            <a:pathLst>
              <a:path w="2434235" h="1383623">
                <a:moveTo>
                  <a:pt x="0" y="552912"/>
                </a:moveTo>
                <a:lnTo>
                  <a:pt x="2063495" y="0"/>
                </a:lnTo>
                <a:lnTo>
                  <a:pt x="2434235" y="1383623"/>
                </a:lnTo>
                <a:lnTo>
                  <a:pt x="82090" y="1383622"/>
                </a:lnTo>
                <a:cubicBezTo>
                  <a:pt x="36754" y="1383622"/>
                  <a:pt x="0" y="1346869"/>
                  <a:pt x="0" y="130153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5899782" y="1282101"/>
            <a:ext cx="3842742" cy="6178450"/>
          </a:xfrm>
          <a:custGeom>
            <a:avLst/>
            <a:gdLst/>
            <a:ahLst/>
            <a:cxnLst/>
            <a:rect l="l" t="t" r="r" b="b"/>
            <a:pathLst>
              <a:path w="3842742" h="617845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463128" y="0"/>
                </a:lnTo>
                <a:lnTo>
                  <a:pt x="3842742" y="5148790"/>
                </a:lnTo>
                <a:lnTo>
                  <a:pt x="0" y="6178450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4578273" y="2744935"/>
            <a:ext cx="5036383" cy="1997131"/>
          </a:xfrm>
        </p:spPr>
        <p:txBody>
          <a:bodyPr anchor="t">
            <a:normAutofit/>
          </a:bodyPr>
          <a:lstStyle>
            <a:lvl1pPr algn="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900000">
            <a:off x="1507529" y="615731"/>
            <a:ext cx="4323504" cy="3294418"/>
          </a:xfrm>
          <a:prstGeom prst="roundRect">
            <a:avLst>
              <a:gd name="adj" fmla="val 4992"/>
            </a:avLst>
          </a:prstGeom>
          <a:ln w="19050">
            <a:solidFill>
              <a:schemeClr val="tx1"/>
            </a:solidFill>
          </a:ln>
          <a:effectLst>
            <a:innerShdw blurRad="101600" dir="13500000">
              <a:prstClr val="black">
                <a:alpha val="70000"/>
              </a:prstClr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900000">
            <a:off x="822789" y="4161126"/>
            <a:ext cx="4310915" cy="120354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900000">
            <a:off x="6992395" y="57125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628EAFA9-7502-42D3-9B79-C38E938C236F}" type="datetimeFigureOut">
              <a:rPr lang="en-US" smtClean="0"/>
              <a:t>9/6/13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900000">
            <a:off x="647292" y="5162531"/>
            <a:ext cx="2977453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900000">
            <a:off x="7046470" y="391054"/>
            <a:ext cx="1963187" cy="365125"/>
          </a:xfrm>
        </p:spPr>
        <p:txBody>
          <a:bodyPr/>
          <a:lstStyle>
            <a:lvl1pPr algn="l">
              <a:defRPr/>
            </a:lvl1pPr>
          </a:lstStyle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an1080Base.png"/>
          <p:cNvPicPr>
            <a:picLocks noChangeAspect="1"/>
          </p:cNvPicPr>
          <p:nvPr/>
        </p:nvPicPr>
        <p:blipFill>
          <a:blip r:embed="rId13" cstate="print">
            <a:lum bright="-3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rot="-5400000">
            <a:off x="-673455" y="2807056"/>
            <a:ext cx="5320597" cy="18400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0" y="990600"/>
            <a:ext cx="5027024" cy="4783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6096001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fld id="{628EAFA9-7502-42D3-9B79-C38E938C236F}" type="datetimeFigureOut">
              <a:rPr lang="en-US" smtClean="0"/>
              <a:t>9/6/13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096001"/>
            <a:ext cx="312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047" y="53249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spcAft>
          <a:spcPts val="600"/>
        </a:spcAft>
        <a:buSzPct val="140000"/>
        <a:buFont typeface="Wingdings" pitchFamily="2" charset="2"/>
        <a:buChar char=""/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31520" indent="-365760" algn="l" defTabSz="914400" rtl="0" eaLnBrk="1" latinLnBrk="0" hangingPunct="1">
        <a:spcBef>
          <a:spcPct val="20000"/>
        </a:spcBef>
        <a:spcAft>
          <a:spcPts val="600"/>
        </a:spcAft>
        <a:buSzPct val="140000"/>
        <a:buFont typeface="Wingdings" pitchFamily="2" charset="2"/>
        <a:buChar char="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97280" indent="-320040" algn="l" defTabSz="914400" rtl="0" eaLnBrk="1" latinLnBrk="0" hangingPunct="1">
        <a:spcBef>
          <a:spcPct val="20000"/>
        </a:spcBef>
        <a:spcAft>
          <a:spcPts val="600"/>
        </a:spcAft>
        <a:buSzPct val="140000"/>
        <a:buFont typeface="Wingdings" pitchFamily="2" charset="2"/>
        <a:buChar char="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74320" algn="l" defTabSz="914400" rtl="0" eaLnBrk="1" latinLnBrk="0" hangingPunct="1">
        <a:spcBef>
          <a:spcPct val="20000"/>
        </a:spcBef>
        <a:spcAft>
          <a:spcPts val="600"/>
        </a:spcAft>
        <a:buSzPct val="14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74320" algn="l" defTabSz="914400" rtl="0" eaLnBrk="1" latinLnBrk="0" hangingPunct="1">
        <a:spcBef>
          <a:spcPct val="20000"/>
        </a:spcBef>
        <a:spcAft>
          <a:spcPts val="600"/>
        </a:spcAft>
        <a:buSzPct val="14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2024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46888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to Get a 16 Year Old a Job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5"/>
                </a:solidFill>
              </a:rPr>
              <a:t>Volume 1</a:t>
            </a:r>
            <a:endParaRPr lang="en-US" sz="3600" b="1" dirty="0">
              <a:solidFill>
                <a:schemeClr val="accent5"/>
              </a:solidFill>
            </a:endParaRPr>
          </a:p>
        </p:txBody>
      </p:sp>
      <p:pic>
        <p:nvPicPr>
          <p:cNvPr id="4" name="Picture 3" descr="1fe97f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7058">
            <a:off x="4968761" y="1339624"/>
            <a:ext cx="1255928" cy="12161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 rot="20784551">
            <a:off x="6479818" y="1746324"/>
            <a:ext cx="1646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/>
                </a:solidFill>
              </a:rPr>
              <a:t>Roger Shelley</a:t>
            </a:r>
          </a:p>
        </p:txBody>
      </p:sp>
      <p:pic>
        <p:nvPicPr>
          <p:cNvPr id="6" name="Picture 5" descr="CHD colo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"/>
          <a:stretch/>
        </p:blipFill>
        <p:spPr>
          <a:xfrm rot="20691951">
            <a:off x="5956327" y="5721753"/>
            <a:ext cx="3043662" cy="6308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78629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 rot="-4500000">
            <a:off x="-567998" y="1660659"/>
            <a:ext cx="2886476" cy="1038803"/>
          </a:xfrm>
        </p:spPr>
        <p:txBody>
          <a:bodyPr anchor="t"/>
          <a:lstStyle/>
          <a:p>
            <a:pPr algn="l"/>
            <a:r>
              <a:rPr lang="en-US" b="1" dirty="0" smtClean="0">
                <a:solidFill>
                  <a:schemeClr val="accent3"/>
                </a:solidFill>
              </a:rPr>
              <a:t>Example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13" y="0"/>
            <a:ext cx="7692488" cy="6857999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ffectLst/>
              </a:rPr>
              <a:t>Jim </a:t>
            </a:r>
            <a:r>
              <a:rPr lang="en-US" dirty="0">
                <a:solidFill>
                  <a:schemeClr val="bg1"/>
                </a:solidFill>
                <a:effectLst/>
              </a:rPr>
              <a:t>is a student who earns </a:t>
            </a:r>
            <a:r>
              <a:rPr lang="en-US" b="1" dirty="0">
                <a:solidFill>
                  <a:schemeClr val="bg1"/>
                </a:solidFill>
                <a:effectLst/>
              </a:rPr>
              <a:t>$1,800 </a:t>
            </a:r>
            <a:r>
              <a:rPr lang="en-US" dirty="0">
                <a:solidFill>
                  <a:schemeClr val="bg1"/>
                </a:solidFill>
                <a:effectLst/>
              </a:rPr>
              <a:t>a month in June, July and August of 2013.  In </a:t>
            </a:r>
            <a:r>
              <a:rPr lang="en-US" dirty="0" smtClean="0">
                <a:solidFill>
                  <a:schemeClr val="bg1"/>
                </a:solidFill>
                <a:effectLst/>
              </a:rPr>
              <a:t>September </a:t>
            </a:r>
            <a:r>
              <a:rPr lang="en-US" dirty="0">
                <a:solidFill>
                  <a:schemeClr val="bg1"/>
                </a:solidFill>
                <a:effectLst/>
              </a:rPr>
              <a:t>he returns to school and continues working part-</a:t>
            </a:r>
            <a:r>
              <a:rPr lang="en-US" dirty="0" smtClean="0">
                <a:solidFill>
                  <a:schemeClr val="bg1"/>
                </a:solidFill>
                <a:effectLst/>
              </a:rPr>
              <a:t>time, earning </a:t>
            </a:r>
            <a:r>
              <a:rPr lang="en-US" b="1" dirty="0" smtClean="0">
                <a:solidFill>
                  <a:schemeClr val="bg1"/>
                </a:solidFill>
                <a:effectLst/>
              </a:rPr>
              <a:t>$900 </a:t>
            </a:r>
            <a:r>
              <a:rPr lang="en-US" dirty="0" smtClean="0">
                <a:solidFill>
                  <a:schemeClr val="bg1"/>
                </a:solidFill>
                <a:effectLst/>
              </a:rPr>
              <a:t>per month through December.</a:t>
            </a:r>
            <a:r>
              <a:rPr lang="en-US" dirty="0">
                <a:solidFill>
                  <a:schemeClr val="bg1"/>
                </a:solidFill>
                <a:effectLst/>
              </a:rPr>
              <a:t> </a:t>
            </a:r>
            <a:r>
              <a:rPr lang="en-US" dirty="0" smtClean="0">
                <a:solidFill>
                  <a:schemeClr val="bg1"/>
                </a:solidFill>
                <a:effectLst/>
              </a:rPr>
              <a:t> </a:t>
            </a:r>
            <a:endParaRPr lang="en-US" sz="1200" dirty="0" smtClean="0">
              <a:solidFill>
                <a:schemeClr val="bg1"/>
              </a:solidFill>
              <a:effectLst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ffectLst/>
              </a:rPr>
              <a:t>Using </a:t>
            </a:r>
            <a:r>
              <a:rPr lang="en-US" dirty="0">
                <a:solidFill>
                  <a:schemeClr val="bg1"/>
                </a:solidFill>
                <a:effectLst/>
              </a:rPr>
              <a:t>the student earned income </a:t>
            </a:r>
            <a:r>
              <a:rPr lang="en-US" dirty="0" smtClean="0">
                <a:solidFill>
                  <a:schemeClr val="bg1"/>
                </a:solidFill>
                <a:effectLst/>
              </a:rPr>
              <a:t>exclusion, Jim </a:t>
            </a:r>
            <a:r>
              <a:rPr lang="en-US" dirty="0">
                <a:solidFill>
                  <a:schemeClr val="bg1"/>
                </a:solidFill>
                <a:effectLst/>
              </a:rPr>
              <a:t>can exclude </a:t>
            </a:r>
            <a:r>
              <a:rPr lang="en-US" b="1" dirty="0">
                <a:solidFill>
                  <a:schemeClr val="bg1"/>
                </a:solidFill>
                <a:effectLst/>
              </a:rPr>
              <a:t>$1,730 </a:t>
            </a:r>
            <a:r>
              <a:rPr lang="en-US" dirty="0">
                <a:solidFill>
                  <a:schemeClr val="bg1"/>
                </a:solidFill>
                <a:effectLst/>
              </a:rPr>
              <a:t>of his earnings in June, July and August, and can exclude all of his </a:t>
            </a:r>
            <a:r>
              <a:rPr lang="en-US" b="1" dirty="0">
                <a:solidFill>
                  <a:schemeClr val="bg1"/>
                </a:solidFill>
                <a:effectLst/>
              </a:rPr>
              <a:t>$900 </a:t>
            </a:r>
            <a:r>
              <a:rPr lang="en-US" dirty="0">
                <a:solidFill>
                  <a:schemeClr val="bg1"/>
                </a:solidFill>
                <a:effectLst/>
              </a:rPr>
              <a:t>earnings in September.  </a:t>
            </a:r>
            <a:r>
              <a:rPr lang="en-US" dirty="0" smtClean="0">
                <a:solidFill>
                  <a:schemeClr val="bg1"/>
                </a:solidFill>
                <a:effectLst/>
              </a:rPr>
              <a:t>Excluding </a:t>
            </a:r>
            <a:r>
              <a:rPr lang="en-US" b="1" dirty="0">
                <a:solidFill>
                  <a:schemeClr val="bg1"/>
                </a:solidFill>
                <a:effectLst/>
              </a:rPr>
              <a:t>$870 </a:t>
            </a:r>
            <a:r>
              <a:rPr lang="en-US" dirty="0">
                <a:solidFill>
                  <a:schemeClr val="bg1"/>
                </a:solidFill>
                <a:effectLst/>
              </a:rPr>
              <a:t>from his October earnings will use up his yearly limit.  A</a:t>
            </a:r>
            <a:r>
              <a:rPr lang="en-US" dirty="0" smtClean="0">
                <a:solidFill>
                  <a:schemeClr val="bg1"/>
                </a:solidFill>
                <a:effectLst/>
              </a:rPr>
              <a:t>fter </a:t>
            </a:r>
            <a:r>
              <a:rPr lang="en-US" dirty="0">
                <a:solidFill>
                  <a:schemeClr val="bg1"/>
                </a:solidFill>
                <a:effectLst/>
              </a:rPr>
              <a:t>deducting monthly and yearly limits</a:t>
            </a:r>
            <a:r>
              <a:rPr lang="en-US" dirty="0" smtClean="0">
                <a:solidFill>
                  <a:schemeClr val="bg1"/>
                </a:solidFill>
                <a:effectLst/>
              </a:rPr>
              <a:t>, his remaining income </a:t>
            </a:r>
            <a:r>
              <a:rPr lang="en-US" dirty="0">
                <a:solidFill>
                  <a:schemeClr val="bg1"/>
                </a:solidFill>
                <a:effectLst/>
              </a:rPr>
              <a:t>will still be subject to the earned income exclusion of </a:t>
            </a:r>
            <a:r>
              <a:rPr lang="en-US" b="1" dirty="0">
                <a:solidFill>
                  <a:schemeClr val="bg1"/>
                </a:solidFill>
                <a:effectLst/>
              </a:rPr>
              <a:t>$65 </a:t>
            </a:r>
            <a:r>
              <a:rPr lang="en-US" dirty="0">
                <a:solidFill>
                  <a:schemeClr val="bg1"/>
                </a:solidFill>
                <a:effectLst/>
              </a:rPr>
              <a:t>per month and </a:t>
            </a:r>
            <a:r>
              <a:rPr lang="en-US" b="1" dirty="0">
                <a:solidFill>
                  <a:schemeClr val="bg1"/>
                </a:solidFill>
                <a:effectLst/>
              </a:rPr>
              <a:t>one-half</a:t>
            </a:r>
            <a:r>
              <a:rPr lang="en-US" dirty="0">
                <a:solidFill>
                  <a:schemeClr val="bg1"/>
                </a:solidFill>
                <a:effectLst/>
              </a:rPr>
              <a:t> of the remaining earned </a:t>
            </a:r>
            <a:r>
              <a:rPr lang="en-US" dirty="0" smtClean="0">
                <a:solidFill>
                  <a:schemeClr val="bg1"/>
                </a:solidFill>
                <a:effectLst/>
              </a:rPr>
              <a:t>income.</a:t>
            </a:r>
            <a:endParaRPr lang="en-US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6711546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 rot="900000">
            <a:off x="3244505" y="-881175"/>
            <a:ext cx="4304217" cy="49625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65760" indent="-36576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SzPct val="140000"/>
              <a:buFont typeface="Wingdings" pitchFamily="2" charset="2"/>
              <a:buChar char=""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31520" indent="-36576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SzPct val="140000"/>
              <a:buFont typeface="Wingdings" pitchFamily="2" charset="2"/>
              <a:buChar char="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97280" indent="-32004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SzPct val="140000"/>
              <a:buFont typeface="Wingdings" pitchFamily="2" charset="2"/>
              <a:buChar char="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7432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SzPct val="140000"/>
              <a:buFont typeface="Wingdings" pitchFamily="2" charset="2"/>
              <a:buChar char=""/>
              <a:defRPr sz="1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7432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SzPct val="140000"/>
              <a:buFont typeface="Wingdings" pitchFamily="2" charset="2"/>
              <a:buChar char=""/>
              <a:defRPr sz="1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20240" indent="-228600" algn="l" defTabSz="914400" rtl="0" eaLnBrk="1" latinLnBrk="0" hangingPunct="1">
              <a:spcBef>
                <a:spcPts val="24"/>
              </a:spcBef>
              <a:spcAft>
                <a:spcPts val="600"/>
              </a:spcAft>
              <a:buClrTx/>
              <a:buSzPct val="130000"/>
              <a:buFont typeface="Wingdings" pitchFamily="2" charset="2"/>
              <a:buChar char=""/>
              <a:defRPr sz="16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spcBef>
                <a:spcPts val="24"/>
              </a:spcBef>
              <a:spcAft>
                <a:spcPts val="600"/>
              </a:spcAft>
              <a:buClrTx/>
              <a:buSzPct val="130000"/>
              <a:buFont typeface="Wingdings" pitchFamily="2" charset="2"/>
              <a:buChar char=""/>
              <a:defRPr sz="16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468880" indent="-228600" algn="l" defTabSz="914400" rtl="0" eaLnBrk="1" latinLnBrk="0" hangingPunct="1">
              <a:spcBef>
                <a:spcPts val="24"/>
              </a:spcBef>
              <a:spcAft>
                <a:spcPts val="600"/>
              </a:spcAft>
              <a:buClrTx/>
              <a:buSzPct val="130000"/>
              <a:buFont typeface="Wingdings" pitchFamily="2" charset="2"/>
              <a:buChar char=""/>
              <a:defRPr sz="16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24"/>
              </a:spcBef>
              <a:spcAft>
                <a:spcPts val="600"/>
              </a:spcAft>
              <a:buClrTx/>
              <a:buSzPct val="130000"/>
              <a:buFont typeface="Wingdings" pitchFamily="2" charset="2"/>
              <a:buChar char=""/>
              <a:defRPr sz="16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287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?</a:t>
            </a:r>
            <a:endParaRPr lang="en-US" sz="287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2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 rot="900000">
            <a:off x="5194135" y="361578"/>
            <a:ext cx="4658735" cy="50776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65760" indent="-36576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SzPct val="140000"/>
              <a:buFont typeface="Wingdings" pitchFamily="2" charset="2"/>
              <a:buChar char=""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31520" indent="-36576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SzPct val="140000"/>
              <a:buFont typeface="Wingdings" pitchFamily="2" charset="2"/>
              <a:buChar char="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97280" indent="-32004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SzPct val="140000"/>
              <a:buFont typeface="Wingdings" pitchFamily="2" charset="2"/>
              <a:buChar char="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27432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SzPct val="140000"/>
              <a:buFont typeface="Wingdings" pitchFamily="2" charset="2"/>
              <a:buChar char=""/>
              <a:defRPr sz="1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45920" indent="-27432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SzPct val="140000"/>
              <a:buFont typeface="Wingdings" pitchFamily="2" charset="2"/>
              <a:buChar char=""/>
              <a:defRPr sz="1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920240" indent="-228600" algn="l" defTabSz="914400" rtl="0" eaLnBrk="1" latinLnBrk="0" hangingPunct="1">
              <a:spcBef>
                <a:spcPts val="24"/>
              </a:spcBef>
              <a:spcAft>
                <a:spcPts val="600"/>
              </a:spcAft>
              <a:buClrTx/>
              <a:buSzPct val="130000"/>
              <a:buFont typeface="Wingdings" pitchFamily="2" charset="2"/>
              <a:buChar char=""/>
              <a:defRPr sz="16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spcBef>
                <a:spcPts val="24"/>
              </a:spcBef>
              <a:spcAft>
                <a:spcPts val="600"/>
              </a:spcAft>
              <a:buClrTx/>
              <a:buSzPct val="130000"/>
              <a:buFont typeface="Wingdings" pitchFamily="2" charset="2"/>
              <a:buChar char=""/>
              <a:defRPr sz="16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468880" indent="-228600" algn="l" defTabSz="914400" rtl="0" eaLnBrk="1" latinLnBrk="0" hangingPunct="1">
              <a:spcBef>
                <a:spcPts val="24"/>
              </a:spcBef>
              <a:spcAft>
                <a:spcPts val="600"/>
              </a:spcAft>
              <a:buClrTx/>
              <a:buSzPct val="130000"/>
              <a:buFont typeface="Wingdings" pitchFamily="2" charset="2"/>
              <a:buChar char=""/>
              <a:defRPr sz="16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24"/>
              </a:spcBef>
              <a:spcAft>
                <a:spcPts val="600"/>
              </a:spcAft>
              <a:buClrTx/>
              <a:buSzPct val="130000"/>
              <a:buFont typeface="Wingdings" pitchFamily="2" charset="2"/>
              <a:buChar char=""/>
              <a:defRPr sz="1600" kern="1200">
                <a:solidFill>
                  <a:schemeClr val="tx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US" sz="3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7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?</a:t>
            </a:r>
            <a:endParaRPr lang="en-US" sz="3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67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your concerns?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900000">
            <a:off x="3754630" y="1264000"/>
            <a:ext cx="4658735" cy="507762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13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?</a:t>
            </a:r>
            <a:endParaRPr lang="en-US" sz="413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152702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P4250026.jpe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6" t="8540" r="11838"/>
          <a:stretch/>
        </p:blipFill>
        <p:spPr>
          <a:xfrm rot="900000">
            <a:off x="3338970" y="1032987"/>
            <a:ext cx="3623290" cy="3780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Work?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239" y="2076223"/>
            <a:ext cx="2661567" cy="1996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4168" y="136438"/>
            <a:ext cx="1422400" cy="2133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5202" y="4606333"/>
            <a:ext cx="1709175" cy="18290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8244" y="4240175"/>
            <a:ext cx="3088562" cy="23164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0002707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7905" y="1996305"/>
            <a:ext cx="2276405" cy="15131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905" y="108681"/>
            <a:ext cx="2444312" cy="16315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Content Placeholder 18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3047" t="11490" r="5642" b="8871"/>
          <a:stretch/>
        </p:blipFill>
        <p:spPr>
          <a:xfrm rot="900000">
            <a:off x="2891647" y="3083243"/>
            <a:ext cx="5568879" cy="3235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Do You Want to Do?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0197" y="473397"/>
            <a:ext cx="2254075" cy="16884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/>
          <a:srcRect b="7365"/>
          <a:stretch/>
        </p:blipFill>
        <p:spPr>
          <a:xfrm>
            <a:off x="5527526" y="1317625"/>
            <a:ext cx="1447972" cy="20119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146153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Start?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572" r="15572" b="36056"/>
          <a:stretch/>
        </p:blipFill>
        <p:spPr>
          <a:xfrm rot="900000">
            <a:off x="3462599" y="1770999"/>
            <a:ext cx="5030825" cy="350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1628844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Expect</a:t>
            </a:r>
            <a:r>
              <a:rPr lang="en-US" dirty="0" smtClean="0"/>
              <a:t> Employment First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900000">
            <a:off x="3312934" y="595206"/>
            <a:ext cx="4834704" cy="5709776"/>
          </a:xfrm>
        </p:spPr>
        <p:txBody>
          <a:bodyPr>
            <a:normAutofit/>
          </a:bodyPr>
          <a:lstStyle/>
          <a:p>
            <a:pPr marL="0" indent="0">
              <a:buClr>
                <a:schemeClr val="accent5"/>
              </a:buClr>
              <a:buNone/>
            </a:pPr>
            <a:r>
              <a:rPr lang="en-US" sz="4400" b="1" dirty="0" smtClean="0">
                <a:solidFill>
                  <a:schemeClr val="accent5"/>
                </a:solidFill>
              </a:rPr>
              <a:t>Have a job before leaving school</a:t>
            </a:r>
          </a:p>
          <a:p>
            <a:pPr marL="0" indent="0">
              <a:buClr>
                <a:schemeClr val="accent5"/>
              </a:buClr>
              <a:buNone/>
            </a:pPr>
            <a:r>
              <a:rPr lang="en-US" sz="3600" b="1" dirty="0" smtClean="0"/>
              <a:t>How?</a:t>
            </a:r>
          </a:p>
          <a:p>
            <a:pPr marL="801688" lvl="1" indent="-436563">
              <a:buClr>
                <a:schemeClr val="accent3"/>
              </a:buClr>
              <a:buFont typeface="Wingdings" charset="2"/>
              <a:buChar char="ü"/>
            </a:pPr>
            <a:r>
              <a:rPr lang="en-US" sz="3200" dirty="0" smtClean="0"/>
              <a:t>Youth employment services/9 Star</a:t>
            </a:r>
          </a:p>
          <a:p>
            <a:pPr marL="801688" lvl="1" indent="-436563">
              <a:buClr>
                <a:schemeClr val="accent3"/>
              </a:buClr>
              <a:buFont typeface="Wingdings" charset="2"/>
              <a:buChar char="ü"/>
            </a:pPr>
            <a:r>
              <a:rPr lang="en-US" sz="3200" dirty="0" smtClean="0"/>
              <a:t>IEP Goal</a:t>
            </a:r>
          </a:p>
          <a:p>
            <a:pPr marL="801688" lvl="1" indent="-436563">
              <a:buClr>
                <a:schemeClr val="accent3"/>
              </a:buClr>
              <a:buFont typeface="Wingdings" charset="2"/>
              <a:buChar char="ü"/>
            </a:pPr>
            <a:r>
              <a:rPr lang="en-US" sz="3200" dirty="0" smtClean="0"/>
              <a:t>Career Development Activities</a:t>
            </a:r>
          </a:p>
        </p:txBody>
      </p:sp>
    </p:spTree>
    <p:extLst>
      <p:ext uri="{BB962C8B-B14F-4D97-AF65-F5344CB8AC3E}">
        <p14:creationId xmlns:p14="http://schemas.microsoft.com/office/powerpoint/2010/main" val="2541530500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Expect</a:t>
            </a:r>
            <a:r>
              <a:rPr lang="en-US" dirty="0"/>
              <a:t> Employment First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900000">
            <a:off x="3292362" y="564723"/>
            <a:ext cx="5159866" cy="5799990"/>
          </a:xfrm>
        </p:spPr>
        <p:txBody>
          <a:bodyPr>
            <a:noAutofit/>
          </a:bodyPr>
          <a:lstStyle/>
          <a:p>
            <a:pPr marL="458788" indent="-458788">
              <a:buClr>
                <a:schemeClr val="accent3"/>
              </a:buClr>
              <a:buFont typeface="Wingdings" charset="2"/>
              <a:buChar char="ü"/>
            </a:pPr>
            <a:r>
              <a:rPr lang="en-US" sz="3600" dirty="0"/>
              <a:t>Employment Service </a:t>
            </a:r>
            <a:r>
              <a:rPr lang="en-US" sz="3600" dirty="0" smtClean="0"/>
              <a:t>Providers (</a:t>
            </a:r>
            <a:r>
              <a:rPr lang="en-US" sz="3600" dirty="0"/>
              <a:t>Waiver</a:t>
            </a:r>
            <a:r>
              <a:rPr lang="en-US" sz="3600" dirty="0" smtClean="0"/>
              <a:t>)</a:t>
            </a:r>
            <a:endParaRPr lang="en-US" sz="3600" dirty="0"/>
          </a:p>
          <a:p>
            <a:pPr lvl="1">
              <a:buClr>
                <a:schemeClr val="accent4"/>
              </a:buClr>
              <a:buFont typeface="Arial"/>
              <a:buChar char="•"/>
            </a:pPr>
            <a:r>
              <a:rPr lang="en-US" sz="2800" dirty="0"/>
              <a:t>MSCA</a:t>
            </a:r>
          </a:p>
          <a:p>
            <a:pPr lvl="1">
              <a:buClr>
                <a:schemeClr val="accent4"/>
              </a:buClr>
              <a:buFont typeface="Arial"/>
              <a:buChar char="•"/>
            </a:pPr>
            <a:r>
              <a:rPr lang="en-US" sz="2800" dirty="0"/>
              <a:t>HOPE</a:t>
            </a:r>
          </a:p>
          <a:p>
            <a:pPr lvl="1">
              <a:buClr>
                <a:schemeClr val="accent4"/>
              </a:buClr>
              <a:buFont typeface="Arial"/>
              <a:buChar char="•"/>
            </a:pPr>
            <a:r>
              <a:rPr lang="en-US" sz="2800" dirty="0"/>
              <a:t>Bright Horizons</a:t>
            </a:r>
          </a:p>
          <a:p>
            <a:pPr marL="458788" indent="-458788">
              <a:buClr>
                <a:schemeClr val="accent3"/>
              </a:buClr>
              <a:buFont typeface="Wingdings" charset="2"/>
              <a:buChar char="ü"/>
            </a:pPr>
            <a:r>
              <a:rPr lang="en-US" sz="3600" dirty="0"/>
              <a:t>Prevocational waiver services</a:t>
            </a:r>
            <a:r>
              <a:rPr lang="en-US" sz="3600" dirty="0" smtClean="0"/>
              <a:t>/ job development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10892458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u="sng" dirty="0" smtClean="0"/>
              <a:t>Expect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Customized Employment to Offer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900000">
            <a:off x="3352355" y="561776"/>
            <a:ext cx="4808753" cy="5679502"/>
          </a:xfrm>
        </p:spPr>
        <p:txBody>
          <a:bodyPr>
            <a:normAutofit/>
          </a:bodyPr>
          <a:lstStyle/>
          <a:p>
            <a:pPr marL="458788" indent="-458788">
              <a:buClr>
                <a:schemeClr val="accent5"/>
              </a:buClr>
              <a:buFont typeface="Wingdings" charset="2"/>
              <a:buChar char="ü"/>
            </a:pPr>
            <a:r>
              <a:rPr lang="en-US" sz="3600" dirty="0" smtClean="0"/>
              <a:t>Job opportunities matched to your son or daughter’s interests or skills</a:t>
            </a:r>
          </a:p>
          <a:p>
            <a:pPr marL="458788" indent="-458788">
              <a:buClr>
                <a:schemeClr val="accent5"/>
              </a:buClr>
              <a:buFont typeface="Wingdings" charset="2"/>
              <a:buChar char="ü"/>
            </a:pPr>
            <a:r>
              <a:rPr lang="en-US" sz="3600" dirty="0" smtClean="0"/>
              <a:t>Job opportunities in real world situations</a:t>
            </a:r>
          </a:p>
          <a:p>
            <a:pPr marL="458788" indent="-458788">
              <a:buClr>
                <a:schemeClr val="accent5"/>
              </a:buClr>
              <a:buFont typeface="Wingdings" charset="2"/>
              <a:buChar char="ü"/>
            </a:pPr>
            <a:r>
              <a:rPr lang="en-US" sz="3600" dirty="0" smtClean="0"/>
              <a:t>A variety of possibilities</a:t>
            </a:r>
          </a:p>
          <a:p>
            <a:endParaRPr lang="en-US" sz="3200" dirty="0"/>
          </a:p>
        </p:txBody>
      </p:sp>
      <p:pic>
        <p:nvPicPr>
          <p:cNvPr id="4" name="Picture 3" descr="PICT219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585" y="4987612"/>
            <a:ext cx="1485900" cy="14727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3010197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And There’s Always</a:t>
            </a:r>
            <a:br>
              <a:rPr lang="en-US" dirty="0" smtClean="0"/>
            </a:br>
            <a:r>
              <a:rPr lang="en-US" b="1" dirty="0" smtClean="0"/>
              <a:t>Self-Employment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900000">
            <a:off x="3320021" y="570493"/>
            <a:ext cx="4834704" cy="5706305"/>
          </a:xfrm>
        </p:spPr>
        <p:txBody>
          <a:bodyPr>
            <a:normAutofit/>
          </a:bodyPr>
          <a:lstStyle/>
          <a:p>
            <a:pPr marL="458788" indent="-458788">
              <a:buClr>
                <a:schemeClr val="accent5"/>
              </a:buClr>
              <a:buFont typeface="Wingdings" charset="2"/>
              <a:buChar char="ü"/>
            </a:pPr>
            <a:r>
              <a:rPr lang="en-US" sz="4400" dirty="0" smtClean="0"/>
              <a:t>More $</a:t>
            </a:r>
          </a:p>
          <a:p>
            <a:pPr marL="458788" indent="-458788">
              <a:buClr>
                <a:schemeClr val="accent5"/>
              </a:buClr>
              <a:buFont typeface="Wingdings" charset="2"/>
              <a:buChar char="ü"/>
            </a:pPr>
            <a:r>
              <a:rPr lang="en-US" sz="4400" dirty="0" smtClean="0"/>
              <a:t>More Accommodations</a:t>
            </a:r>
          </a:p>
          <a:p>
            <a:pPr marL="458788" indent="-458788">
              <a:buClr>
                <a:schemeClr val="accent5"/>
              </a:buClr>
              <a:buFont typeface="Wingdings" charset="2"/>
              <a:buChar char="ü"/>
            </a:pPr>
            <a:r>
              <a:rPr lang="en-US" sz="4400" dirty="0" smtClean="0"/>
              <a:t>More </a:t>
            </a:r>
            <a:r>
              <a:rPr lang="en-US" sz="4400" dirty="0"/>
              <a:t>S</a:t>
            </a:r>
            <a:r>
              <a:rPr lang="en-US" sz="4400" dirty="0" smtClean="0"/>
              <a:t>upports</a:t>
            </a:r>
          </a:p>
          <a:p>
            <a:pPr marL="458788" indent="-458788">
              <a:buClr>
                <a:schemeClr val="accent5"/>
              </a:buClr>
              <a:buFont typeface="Wingdings" charset="2"/>
              <a:buChar char="ü"/>
            </a:pPr>
            <a:r>
              <a:rPr lang="en-US" sz="4400" dirty="0" smtClean="0"/>
              <a:t>Opportunities to Save $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813266660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Student Earned Income Exclusion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900000">
            <a:off x="3300478" y="577425"/>
            <a:ext cx="4847680" cy="5739747"/>
          </a:xfrm>
        </p:spPr>
        <p:txBody>
          <a:bodyPr>
            <a:normAutofit/>
          </a:bodyPr>
          <a:lstStyle/>
          <a:p>
            <a:pPr>
              <a:buClr>
                <a:schemeClr val="accent5"/>
              </a:buClr>
              <a:buFont typeface="Wingdings" charset="2"/>
              <a:buChar char="ü"/>
            </a:pPr>
            <a:r>
              <a:rPr lang="en-US" sz="3200" dirty="0"/>
              <a:t>P</a:t>
            </a:r>
            <a:r>
              <a:rPr lang="en-US" sz="3200" dirty="0" smtClean="0"/>
              <a:t>rovision allowing </a:t>
            </a:r>
            <a:r>
              <a:rPr lang="en-US" sz="3200" dirty="0"/>
              <a:t>person </a:t>
            </a:r>
            <a:r>
              <a:rPr lang="en-US" sz="3200" dirty="0" smtClean="0"/>
              <a:t>under </a:t>
            </a:r>
            <a:r>
              <a:rPr lang="en-US" sz="3200" dirty="0"/>
              <a:t>age 22 and regularly attending school to exclude earnings from </a:t>
            </a:r>
            <a:r>
              <a:rPr lang="en-US" sz="3200" u="sng" dirty="0" smtClean="0">
                <a:solidFill>
                  <a:srgbClr val="FF6700"/>
                </a:solidFill>
              </a:rPr>
              <a:t>income</a:t>
            </a:r>
          </a:p>
          <a:p>
            <a:pPr>
              <a:buClr>
                <a:schemeClr val="accent5"/>
              </a:buClr>
              <a:buFont typeface="Wingdings" charset="2"/>
              <a:buChar char="ü"/>
            </a:pPr>
            <a:r>
              <a:rPr lang="en-US" sz="3200" dirty="0" smtClean="0"/>
              <a:t>In </a:t>
            </a:r>
            <a:r>
              <a:rPr lang="en-US" sz="3200" dirty="0"/>
              <a:t>January 2013 the amounts increased to </a:t>
            </a:r>
            <a:r>
              <a:rPr lang="en-US" sz="3200" dirty="0">
                <a:solidFill>
                  <a:schemeClr val="accent3"/>
                </a:solidFill>
              </a:rPr>
              <a:t>$1,730 </a:t>
            </a:r>
            <a:r>
              <a:rPr lang="en-US" sz="3200" dirty="0" smtClean="0"/>
              <a:t>monthly, </a:t>
            </a:r>
            <a:r>
              <a:rPr lang="en-US" sz="3200" dirty="0"/>
              <a:t>up to a yearly maximum of </a:t>
            </a:r>
            <a:r>
              <a:rPr lang="en-US" sz="3200" dirty="0">
                <a:solidFill>
                  <a:schemeClr val="accent3"/>
                </a:solidFill>
              </a:rPr>
              <a:t>$</a:t>
            </a:r>
            <a:r>
              <a:rPr lang="en-US" sz="3200" dirty="0" smtClean="0">
                <a:solidFill>
                  <a:schemeClr val="accent3"/>
                </a:solidFill>
              </a:rPr>
              <a:t>6,960</a:t>
            </a:r>
            <a:endParaRPr lang="en-US" sz="32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842936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Kilter">
  <a:themeElements>
    <a:clrScheme name="Kilter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Kilter">
      <a:fillStyleLst>
        <a:solidFill>
          <a:schemeClr val="phClr"/>
        </a:solidFill>
        <a:gradFill rotWithShape="1">
          <a:gsLst>
            <a:gs pos="0">
              <a:schemeClr val="phClr">
                <a:tint val="14000"/>
                <a:satMod val="180000"/>
                <a:lumMod val="100000"/>
              </a:schemeClr>
            </a:gs>
            <a:gs pos="42000">
              <a:schemeClr val="phClr">
                <a:tint val="40000"/>
                <a:satMod val="160000"/>
                <a:lumMod val="94000"/>
              </a:schemeClr>
            </a:gs>
            <a:gs pos="100000">
              <a:schemeClr val="phClr">
                <a:tint val="94000"/>
                <a:satMod val="140000"/>
              </a:schemeClr>
            </a:gs>
          </a:gsLst>
          <a:lin ang="5160000" scaled="1"/>
        </a:gradFill>
        <a:gradFill rotWithShape="1">
          <a:gsLst>
            <a:gs pos="38000">
              <a:schemeClr val="phClr">
                <a:satMod val="120000"/>
              </a:schemeClr>
            </a:gs>
            <a:gs pos="100000">
              <a:schemeClr val="phClr">
                <a:shade val="60000"/>
                <a:satMod val="180000"/>
                <a:lumMod val="70000"/>
              </a:schemeClr>
            </a:gs>
          </a:gsLst>
          <a:lin ang="4680000" scaled="0"/>
        </a:gradFill>
      </a:fillStyleLst>
      <a:lnStyleLst>
        <a:ln w="12700" cap="flat" cmpd="sng" algn="ctr">
          <a:solidFill>
            <a:schemeClr val="phClr">
              <a:shade val="50000"/>
            </a:schemeClr>
          </a:solidFill>
          <a:prstDash val="solid"/>
        </a:ln>
        <a:ln w="2540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762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152400" h="63500" prst="softRound"/>
          </a:sp3d>
        </a:effectStyle>
        <a:effectStyle>
          <a:effectLst>
            <a:outerShdw blurRad="107950" dist="12700" dir="5040000" rotWithShape="0">
              <a:srgbClr val="000000">
                <a:alpha val="5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h="635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atMod val="140000"/>
                <a:lumMod val="120000"/>
              </a:schemeClr>
            </a:gs>
            <a:gs pos="100000">
              <a:schemeClr val="phClr">
                <a:tint val="95000"/>
                <a:shade val="70000"/>
                <a:satMod val="180000"/>
                <a:lumMod val="82000"/>
              </a:schemeClr>
            </a:gs>
          </a:gsLst>
          <a:path path="circle">
            <a:fillToRect l="25000" t="25000" r="25000" b="25000"/>
          </a:path>
        </a:gradFill>
        <a:gradFill rotWithShape="1">
          <a:gsLst>
            <a:gs pos="0">
              <a:schemeClr val="phClr">
                <a:tint val="94000"/>
                <a:satMod val="140000"/>
                <a:lumMod val="120000"/>
              </a:schemeClr>
            </a:gs>
            <a:gs pos="100000">
              <a:schemeClr val="phClr">
                <a:tint val="97000"/>
                <a:shade val="70000"/>
                <a:satMod val="190000"/>
                <a:lumMod val="72000"/>
              </a:schemeClr>
            </a:gs>
          </a:gsLst>
          <a:path path="circle">
            <a:fillToRect l="50000" t="50000" r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Kilter.thmx</Template>
  <TotalTime>8997</TotalTime>
  <Words>140</Words>
  <Application>Microsoft Macintosh PowerPoint</Application>
  <PresentationFormat>On-screen Show (4:3)</PresentationFormat>
  <Paragraphs>37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Kilter</vt:lpstr>
      <vt:lpstr>How to Get a 16 Year Old a Job</vt:lpstr>
      <vt:lpstr>Why Work?</vt:lpstr>
      <vt:lpstr>What Do You Want to Do?</vt:lpstr>
      <vt:lpstr>How Do We Start?</vt:lpstr>
      <vt:lpstr>Expect Employment First</vt:lpstr>
      <vt:lpstr>Expect Employment First</vt:lpstr>
      <vt:lpstr>  Expect Customized Employment to Offer</vt:lpstr>
      <vt:lpstr>And There’s Always Self-Employment!</vt:lpstr>
      <vt:lpstr>Student Earned Income Exclusion</vt:lpstr>
      <vt:lpstr>Example</vt:lpstr>
      <vt:lpstr>What are your concerns?</vt:lpstr>
    </vt:vector>
  </TitlesOfParts>
  <Company>UCDUAA/Roberts Consulting Services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Get a 16 Year Old a Job</dc:title>
  <dc:creator>B. Roger Shelley</dc:creator>
  <cp:lastModifiedBy>B. Roger Shelley</cp:lastModifiedBy>
  <cp:revision>50</cp:revision>
  <cp:lastPrinted>2013-08-05T20:16:28Z</cp:lastPrinted>
  <dcterms:created xsi:type="dcterms:W3CDTF">2013-07-30T15:27:21Z</dcterms:created>
  <dcterms:modified xsi:type="dcterms:W3CDTF">2013-09-06T17:41:29Z</dcterms:modified>
</cp:coreProperties>
</file>